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83" r:id="rId3"/>
    <p:sldId id="401" r:id="rId4"/>
    <p:sldId id="410" r:id="rId5"/>
    <p:sldId id="409" r:id="rId6"/>
    <p:sldId id="405" r:id="rId7"/>
    <p:sldId id="402" r:id="rId8"/>
    <p:sldId id="408" r:id="rId9"/>
    <p:sldId id="411" r:id="rId10"/>
    <p:sldId id="404" r:id="rId11"/>
    <p:sldId id="412" r:id="rId12"/>
    <p:sldId id="406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wrance, Cheryl" initials="LC" lastIdx="2" clrIdx="0">
    <p:extLst>
      <p:ext uri="{19B8F6BF-5375-455C-9EA6-DF929625EA0E}">
        <p15:presenceInfo xmlns:p15="http://schemas.microsoft.com/office/powerpoint/2012/main" userId="S-1-5-21-2045133064-1094011550-2132503166-112553" providerId="AD"/>
      </p:ext>
    </p:extLst>
  </p:cmAuthor>
  <p:cmAuthor id="2" name="Cheryl Lowrance" initials="CL" lastIdx="1" clrIdx="1">
    <p:extLst>
      <p:ext uri="{19B8F6BF-5375-455C-9EA6-DF929625EA0E}">
        <p15:presenceInfo xmlns:p15="http://schemas.microsoft.com/office/powerpoint/2012/main" userId="3d2c9a1babef1c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96"/>
    <a:srgbClr val="73A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496" autoAdjust="0"/>
  </p:normalViewPr>
  <p:slideViewPr>
    <p:cSldViewPr>
      <p:cViewPr varScale="1">
        <p:scale>
          <a:sx n="108" d="100"/>
          <a:sy n="108" d="100"/>
        </p:scale>
        <p:origin x="166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CE5068-A5B0-4BC5-BFDD-3E0A243C71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5E6584-37DD-4688-BE8A-CDB05450F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E17D9-5DC6-4DFE-A24F-16F3A29D907D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C133F-A979-4482-BBA6-8C1EAC44EC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B0FAF-8051-49E3-9A5D-4DF2803814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A1B3D-0FFA-4044-BE1C-FD9880DB04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38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Calibri" panose="020F050202020403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panose="020F0502020204030204" pitchFamily="34" charset="0"/>
              </a:defRPr>
            </a:lvl1pPr>
          </a:lstStyle>
          <a:p>
            <a:fld id="{776C4BA9-BB4E-49D4-9DFE-13EEE0FA38B5}" type="datetimeFigureOut">
              <a:rPr lang="en-US" altLang="en-US"/>
              <a:pPr/>
              <a:t>2/28/2018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Calibri" panose="020F050202020403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panose="020F0502020204030204" pitchFamily="34" charset="0"/>
              </a:defRPr>
            </a:lvl1pPr>
          </a:lstStyle>
          <a:p>
            <a:fld id="{6B19D877-2F92-484F-A0F1-9B261C6C4C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1433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9D877-2F92-484F-A0F1-9B261C6C4C02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945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9D877-2F92-484F-A0F1-9B261C6C4C02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464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IDOT PowerPoint LO-05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RIDOT-29447 Log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38150"/>
            <a:ext cx="18986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/>
          <p:nvPr userDrawn="1"/>
        </p:nvSpPr>
        <p:spPr>
          <a:xfrm>
            <a:off x="5867400" y="762000"/>
            <a:ext cx="28956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Accent image here</a:t>
            </a:r>
          </a:p>
        </p:txBody>
      </p:sp>
      <p:sp>
        <p:nvSpPr>
          <p:cNvPr id="7" name="Rectangle 9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Primary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0"/>
            <a:ext cx="5181600" cy="762000"/>
          </a:xfrm>
        </p:spPr>
        <p:txBody>
          <a:bodyPr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743200"/>
            <a:ext cx="51816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417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0619BA9-B945-4B1F-BADB-A891BF6B93FB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D53E6-6E21-4AF7-9DB9-03E868F8E95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93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ED579D7-7009-46AC-8533-D6DC17463175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B2E2D-B202-4CDD-B67D-0990F6CBAF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498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534400" cy="3048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8975" indent="-344488">
              <a:defRPr/>
            </a:lvl2pPr>
            <a:lvl3pPr marL="1031875" indent="-342900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6363" indent="-344488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11325" indent="-334963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81C885-D9DB-4EDA-A3D0-96D1ED69FDF1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B88C8B9-5E01-4D71-A3DB-827A2284E12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09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3132C97-75D2-4D45-A6A6-261723507251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C7E12-A4F3-43DB-8A94-2A9371EE97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785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78A2007-773F-4D65-8265-975D6064C338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861EE-5CC6-4981-86AB-60C3ABB3C05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550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 marL="1031875" indent="-342900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 marL="1031875" indent="-342900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F8125A9-5CFA-4D59-A956-5D0293B2FFA4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852DE-D790-4101-B57A-A31E8C03781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549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456E677-34BD-4640-8B2F-9B9E5929D03A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ACDEE-9CCF-40DC-AB23-144FA3A2575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307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E66BB6B-04BB-408B-8AC7-F6688E5AF4E1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75AA8-1013-43AF-89CD-D33DA3C6AAE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800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B6CB589-D007-4EC7-8BD0-AF2E4862F2B9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0D28B-6BA8-44DA-9529-836FBD2A706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65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43643D2-7429-439E-A0E2-9B1611E52702}" type="datetime1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CD60E-F814-4931-BD5D-45F4A2BA63C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439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RIDOT PowerPoint LO-06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199" y="76200"/>
            <a:ext cx="766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of Presentation here:  Subhead or date to follow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Primary copy point bullet</a:t>
            </a:r>
          </a:p>
          <a:p>
            <a:pPr lvl="1"/>
            <a:r>
              <a:rPr lang="en-US" altLang="en-US" dirty="0"/>
              <a:t>Second level bullet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4825" y="571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2F58C623-C71D-418D-804E-853C49875DF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30" name="Picture 7" descr="RIDOT-29447 Logo_tag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5972175"/>
            <a:ext cx="12192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ts val="800"/>
        </a:spcAft>
        <a:buClr>
          <a:srgbClr val="004B96"/>
        </a:buClr>
        <a:buSzPct val="14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690563" indent="-346075" algn="l" rtl="0" fontAlgn="base">
        <a:lnSpc>
          <a:spcPct val="100000"/>
        </a:lnSpc>
        <a:spcBef>
          <a:spcPct val="20000"/>
        </a:spcBef>
        <a:spcAft>
          <a:spcPts val="800"/>
        </a:spcAft>
        <a:buClr>
          <a:srgbClr val="73A64E"/>
        </a:buClr>
        <a:buSzPct val="14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D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152400" y="1676400"/>
            <a:ext cx="5410200" cy="914400"/>
          </a:xfrm>
        </p:spPr>
        <p:txBody>
          <a:bodyPr>
            <a:noAutofit/>
          </a:bodyPr>
          <a:lstStyle/>
          <a:p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Reconstruction of the Pell Bridge Approaches</a:t>
            </a:r>
            <a:endParaRPr lang="en-US" alt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650836"/>
            <a:ext cx="5181600" cy="5334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Public Workshop</a:t>
            </a:r>
          </a:p>
          <a:p>
            <a:pPr>
              <a:lnSpc>
                <a:spcPct val="130000"/>
              </a:lnSpc>
            </a:pPr>
            <a:r>
              <a:rPr lang="en-US" altLang="en-US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March 1,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EB30D-ED1B-4E36-9E79-A75B801C1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4984D-F00A-42D2-B55A-7873B71171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745836"/>
            <a:ext cx="3069552" cy="23021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35A8-0072-44F2-972E-1173510B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76C24-2801-405A-A6DA-030FE597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B62A1B-EF81-43B6-8B0D-CE43A3CDA7DC}"/>
              </a:ext>
            </a:extLst>
          </p:cNvPr>
          <p:cNvSpPr txBox="1">
            <a:spLocks/>
          </p:cNvSpPr>
          <p:nvPr/>
        </p:nvSpPr>
        <p:spPr bwMode="auto">
          <a:xfrm>
            <a:off x="457200" y="1295400"/>
            <a:ext cx="7924800" cy="54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004B96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688975" indent="-344488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73A64E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1875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6363" indent="-3444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1325" indent="-334963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Public input is critical at this stage of the project</a:t>
            </a:r>
          </a:p>
          <a:p>
            <a:pPr lvl="1"/>
            <a:r>
              <a:rPr lang="en-US" dirty="0"/>
              <a:t>To identify existing issues</a:t>
            </a:r>
          </a:p>
          <a:p>
            <a:pPr lvl="1"/>
            <a:r>
              <a:rPr lang="en-US" dirty="0"/>
              <a:t>Concerns of the project</a:t>
            </a:r>
          </a:p>
          <a:p>
            <a:r>
              <a:rPr lang="en-US" dirty="0"/>
              <a:t>Input may be submitted:</a:t>
            </a:r>
          </a:p>
          <a:p>
            <a:pPr lvl="1"/>
            <a:r>
              <a:rPr lang="en-US" dirty="0"/>
              <a:t>In person tonight – see comment box</a:t>
            </a:r>
          </a:p>
          <a:p>
            <a:pPr lvl="1"/>
            <a:r>
              <a:rPr lang="en-US" dirty="0"/>
              <a:t>By mail – address provided on the comment form</a:t>
            </a:r>
          </a:p>
          <a:p>
            <a:pPr lvl="1"/>
            <a:r>
              <a:rPr lang="en-US" dirty="0"/>
              <a:t>Using the online portal – web link provided on the comment form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DDDD1-DAFA-4FC9-8D3E-8A10D79D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19600"/>
            <a:ext cx="6464251" cy="19994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698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E1C6-0E68-4C5F-B09D-A9752969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269A4-F879-4A51-AF12-09433804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D63DEB-9C40-448F-8500-F60D16A474C9}"/>
              </a:ext>
            </a:extLst>
          </p:cNvPr>
          <p:cNvSpPr txBox="1">
            <a:spLocks/>
          </p:cNvSpPr>
          <p:nvPr/>
        </p:nvSpPr>
        <p:spPr bwMode="auto">
          <a:xfrm>
            <a:off x="457200" y="1295400"/>
            <a:ext cx="7086600" cy="54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004B96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688975" indent="-344488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73A64E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1875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6363" indent="-3444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1325" indent="-334963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Submit Draft EA &amp; 30% Design Plans – Fall 2018</a:t>
            </a:r>
          </a:p>
          <a:p>
            <a:r>
              <a:rPr lang="en-US" dirty="0"/>
              <a:t>Hold Public Workshop #2 – Fall 2018</a:t>
            </a:r>
          </a:p>
          <a:p>
            <a:r>
              <a:rPr lang="en-US" dirty="0"/>
              <a:t>Final EA – Winter 2018/2019</a:t>
            </a:r>
          </a:p>
          <a:p>
            <a:r>
              <a:rPr lang="en-US" dirty="0"/>
              <a:t>Submit Final Design – Spring/Summer 2019</a:t>
            </a:r>
          </a:p>
          <a:p>
            <a:r>
              <a:rPr lang="en-US" dirty="0"/>
              <a:t>Construction – Winter 2019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2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6B8A-B553-4947-B3C8-A3A840C11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9CF61-A8F1-4BE2-839A-808FBCB4A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FA03BE-8134-429F-B330-40EB8CB3A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8382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4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24800" cy="5426074"/>
          </a:xfrm>
        </p:spPr>
        <p:txBody>
          <a:bodyPr>
            <a:normAutofit/>
          </a:bodyPr>
          <a:lstStyle/>
          <a:p>
            <a:r>
              <a:rPr lang="en-US" dirty="0"/>
              <a:t>Project Purpose and Need</a:t>
            </a:r>
          </a:p>
          <a:p>
            <a:r>
              <a:rPr lang="en-US" dirty="0"/>
              <a:t>Project Components</a:t>
            </a:r>
          </a:p>
          <a:p>
            <a:r>
              <a:rPr lang="en-US" dirty="0"/>
              <a:t>Project Timeline</a:t>
            </a:r>
          </a:p>
          <a:p>
            <a:r>
              <a:rPr lang="en-US" dirty="0"/>
              <a:t>Environmental Assessment (EA)</a:t>
            </a:r>
          </a:p>
          <a:p>
            <a:r>
              <a:rPr lang="en-US" dirty="0"/>
              <a:t>Existing Conditions Evaluation</a:t>
            </a:r>
          </a:p>
          <a:p>
            <a:r>
              <a:rPr lang="en-US" dirty="0"/>
              <a:t>Public Input</a:t>
            </a:r>
          </a:p>
          <a:p>
            <a:r>
              <a:rPr lang="en-US" dirty="0"/>
              <a:t>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13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7CBA-E967-4634-8F6B-BF8665270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Study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B5A37-CBBB-486E-B8D2-D600374A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03725-6934-488C-A010-4603876598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838200"/>
            <a:ext cx="8839200" cy="50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02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7CBA-E967-4634-8F6B-BF8665270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Purpose and Need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B5A37-CBBB-486E-B8D2-D600374A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4B9C86-AB36-45AE-8E21-A84CE6F060E3}"/>
              </a:ext>
            </a:extLst>
          </p:cNvPr>
          <p:cNvSpPr txBox="1">
            <a:spLocks/>
          </p:cNvSpPr>
          <p:nvPr/>
        </p:nvSpPr>
        <p:spPr bwMode="auto">
          <a:xfrm>
            <a:off x="457200" y="1295400"/>
            <a:ext cx="7086600" cy="54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004B96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688975" indent="-344488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73A64E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1875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6363" indent="-3444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1325" indent="-334963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Project Purpose</a:t>
            </a:r>
          </a:p>
          <a:p>
            <a:pPr lvl="1"/>
            <a:r>
              <a:rPr lang="en-US" dirty="0"/>
              <a:t>Improve safety for all road users, including pedestrians, bicyclists, and vehicles</a:t>
            </a:r>
          </a:p>
          <a:p>
            <a:pPr lvl="1"/>
            <a:r>
              <a:rPr lang="en-US" dirty="0"/>
              <a:t>Create parcels for development</a:t>
            </a:r>
          </a:p>
          <a:p>
            <a:r>
              <a:rPr lang="en-US" dirty="0"/>
              <a:t>Project Need</a:t>
            </a:r>
          </a:p>
          <a:p>
            <a:pPr lvl="1"/>
            <a:r>
              <a:rPr lang="en-US" dirty="0"/>
              <a:t>Reduce vehicular congestion and queuing on Pell Bridge</a:t>
            </a:r>
          </a:p>
          <a:p>
            <a:pPr lvl="1"/>
            <a:r>
              <a:rPr lang="en-US" dirty="0"/>
              <a:t>Improve connectivity between Newport’s North End and Downtown areas for all road users</a:t>
            </a:r>
          </a:p>
          <a:p>
            <a:pPr lvl="1"/>
            <a:r>
              <a:rPr lang="en-US" dirty="0"/>
              <a:t>Spur economic development – “Innovation Hub”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804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7CBA-E967-4634-8F6B-BF8665270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B5A37-CBBB-486E-B8D2-D600374A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4B9C86-AB36-45AE-8E21-A84CE6F060E3}"/>
              </a:ext>
            </a:extLst>
          </p:cNvPr>
          <p:cNvSpPr txBox="1">
            <a:spLocks/>
          </p:cNvSpPr>
          <p:nvPr/>
        </p:nvSpPr>
        <p:spPr bwMode="auto">
          <a:xfrm>
            <a:off x="457200" y="1295400"/>
            <a:ext cx="3962400" cy="54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004B96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688975" indent="-344488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73A64E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1875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6363" indent="-3444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1325" indent="-334963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Consolidate and remove existing highway infrastructure</a:t>
            </a:r>
          </a:p>
          <a:p>
            <a:r>
              <a:rPr lang="en-US" dirty="0"/>
              <a:t>Provide connectivity for pedestrians and bicyclists between Admiral Kalbfus Road and America's Cup Avenue along Newport Secondary corridor. </a:t>
            </a:r>
          </a:p>
          <a:p>
            <a:r>
              <a:rPr lang="en-US" dirty="0"/>
              <a:t>Provide transit connection between Pell Bridge Interchange and Gateway Center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754DD-E197-4187-9A61-EC4DA92BF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13" t="11603" r="27143"/>
          <a:stretch/>
        </p:blipFill>
        <p:spPr>
          <a:xfrm>
            <a:off x="4800600" y="773187"/>
            <a:ext cx="4191000" cy="50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1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E1C6-0E68-4C5F-B09D-A9752969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269A4-F879-4A51-AF12-09433804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D63DEB-9C40-448F-8500-F60D16A474C9}"/>
              </a:ext>
            </a:extLst>
          </p:cNvPr>
          <p:cNvSpPr txBox="1">
            <a:spLocks/>
          </p:cNvSpPr>
          <p:nvPr/>
        </p:nvSpPr>
        <p:spPr bwMode="auto">
          <a:xfrm>
            <a:off x="457200" y="1295400"/>
            <a:ext cx="7543800" cy="54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004B96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688975" indent="-344488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73A64E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1875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6363" indent="-3444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1325" indent="-334963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Existing Conditions Data Collection &amp; Analysis – Summer/Fall 2017</a:t>
            </a:r>
          </a:p>
          <a:p>
            <a:r>
              <a:rPr lang="en-US" dirty="0"/>
              <a:t>Hold Public Workshop #1 – Early 2018</a:t>
            </a:r>
          </a:p>
          <a:p>
            <a:r>
              <a:rPr lang="en-US" dirty="0"/>
              <a:t>Develop Alternatives Analysis</a:t>
            </a:r>
          </a:p>
          <a:p>
            <a:r>
              <a:rPr lang="en-US" dirty="0"/>
              <a:t>Hold Public Workshop #2 – Spring 2018 </a:t>
            </a:r>
          </a:p>
          <a:p>
            <a:r>
              <a:rPr lang="en-US" dirty="0"/>
              <a:t>Submit Draft Environmental Assessment (EA) &amp; 30% Design Plans for FHWA Review &amp; Public Comment – Fall 2018</a:t>
            </a:r>
          </a:p>
          <a:p>
            <a:r>
              <a:rPr lang="en-US" dirty="0"/>
              <a:t>Submit Final EA – Winter 2018/Early 2019</a:t>
            </a:r>
          </a:p>
          <a:p>
            <a:r>
              <a:rPr lang="en-US" dirty="0"/>
              <a:t>Obtain a Finding of No Significant Impact from FHWA – Early 2019 </a:t>
            </a:r>
          </a:p>
          <a:p>
            <a:r>
              <a:rPr lang="en-US" dirty="0"/>
              <a:t>Submit Final Design – Spring/Summer 2019</a:t>
            </a:r>
          </a:p>
          <a:p>
            <a:r>
              <a:rPr lang="en-US" dirty="0"/>
              <a:t>Construction – Winter 2019 thru 2022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9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C79F-48BA-4604-981E-9E835324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Environmental Review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D6753-F14D-49A5-BEE7-A1E70CF4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9A0956-B866-46FA-9248-6208C7F9CFDC}"/>
              </a:ext>
            </a:extLst>
          </p:cNvPr>
          <p:cNvSpPr txBox="1">
            <a:spLocks/>
          </p:cNvSpPr>
          <p:nvPr/>
        </p:nvSpPr>
        <p:spPr bwMode="auto">
          <a:xfrm>
            <a:off x="457200" y="1295400"/>
            <a:ext cx="7086600" cy="54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004B96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688975" indent="-344488" algn="l" rtl="0" fontAlgn="base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73A64E"/>
              </a:buClr>
              <a:buSzPct val="14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1875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6363" indent="-3444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1325" indent="-334963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Assessment (EA)</a:t>
            </a:r>
          </a:p>
          <a:p>
            <a:pPr lvl="1"/>
            <a:r>
              <a:rPr lang="en-US" dirty="0"/>
              <a:t>Identify and evaluate adverse environmental impacts of the Proposed Action, positive or negative</a:t>
            </a:r>
          </a:p>
          <a:p>
            <a:pPr lvl="1"/>
            <a:r>
              <a:rPr lang="en-US" dirty="0"/>
              <a:t>Identifies the Project’s purpose and need, as well as a reasonable range of alternatives</a:t>
            </a:r>
          </a:p>
          <a:p>
            <a:pPr lvl="1"/>
            <a:r>
              <a:rPr lang="en-US" dirty="0"/>
              <a:t>Describes mitigation measures, if needed</a:t>
            </a:r>
          </a:p>
          <a:p>
            <a:pPr lvl="1"/>
            <a:r>
              <a:rPr lang="en-US" dirty="0"/>
              <a:t>Process encourages public review and comment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6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7512-8B91-494D-BBC9-2EB50589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Environmental Resources Described and Evaluated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1045B-B179-4A2A-8F49-3AF15229E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14799"/>
          </a:xfrm>
        </p:spPr>
        <p:txBody>
          <a:bodyPr numCol="2"/>
          <a:lstStyle/>
          <a:p>
            <a:pPr lvl="1"/>
            <a:r>
              <a:rPr lang="en-US" dirty="0"/>
              <a:t>Wetlands</a:t>
            </a:r>
          </a:p>
          <a:p>
            <a:pPr lvl="1"/>
            <a:r>
              <a:rPr lang="en-US" dirty="0"/>
              <a:t>Floodplains</a:t>
            </a:r>
          </a:p>
          <a:p>
            <a:pPr lvl="1"/>
            <a:r>
              <a:rPr lang="en-US" dirty="0"/>
              <a:t>Biodiversity</a:t>
            </a:r>
          </a:p>
          <a:p>
            <a:pPr lvl="1"/>
            <a:r>
              <a:rPr lang="en-US" dirty="0"/>
              <a:t>Threatened &amp; Endangered Species</a:t>
            </a:r>
          </a:p>
          <a:p>
            <a:pPr lvl="1"/>
            <a:r>
              <a:rPr lang="en-US" dirty="0"/>
              <a:t>Air Quality</a:t>
            </a:r>
          </a:p>
          <a:p>
            <a:pPr lvl="1"/>
            <a:r>
              <a:rPr lang="en-US" dirty="0"/>
              <a:t>Land Use</a:t>
            </a:r>
          </a:p>
          <a:p>
            <a:pPr lvl="1"/>
            <a:r>
              <a:rPr lang="en-US" dirty="0"/>
              <a:t>Environmental Justice </a:t>
            </a:r>
          </a:p>
          <a:p>
            <a:pPr lvl="1"/>
            <a:r>
              <a:rPr lang="en-US" dirty="0"/>
              <a:t>Socioeconomic Conditions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Public Health &amp; Safety</a:t>
            </a:r>
          </a:p>
          <a:p>
            <a:pPr lvl="1"/>
            <a:r>
              <a:rPr lang="en-US" dirty="0"/>
              <a:t>Noise &amp; Vibration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Cultural Resources</a:t>
            </a:r>
          </a:p>
          <a:p>
            <a:pPr lvl="1"/>
            <a:r>
              <a:rPr lang="en-US" dirty="0"/>
              <a:t>Parks &amp; Recreation</a:t>
            </a:r>
          </a:p>
          <a:p>
            <a:pPr lvl="1"/>
            <a:r>
              <a:rPr lang="en-US" dirty="0"/>
              <a:t>Solid &amp; Hazardous Waster</a:t>
            </a:r>
          </a:p>
          <a:p>
            <a:pPr lvl="1"/>
            <a:r>
              <a:rPr lang="en-US" dirty="0"/>
              <a:t>Greenhouse Gases/Climate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56BB5-53BB-4E2C-B5FD-3409373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454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7512-8B91-494D-BBC9-2EB50589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Resources for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1045B-B179-4A2A-8F49-3AF15229E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114799"/>
          </a:xfrm>
        </p:spPr>
        <p:txBody>
          <a:bodyPr numCol="2"/>
          <a:lstStyle/>
          <a:p>
            <a:pPr lvl="1"/>
            <a:r>
              <a:rPr lang="en-US" dirty="0"/>
              <a:t>Station 1 – EA Process and Schedule</a:t>
            </a:r>
          </a:p>
          <a:p>
            <a:pPr lvl="1"/>
            <a:r>
              <a:rPr lang="en-US" dirty="0"/>
              <a:t>Station 2 – Land Use &amp; Environmental Justice</a:t>
            </a:r>
          </a:p>
          <a:p>
            <a:pPr lvl="1"/>
            <a:r>
              <a:rPr lang="en-US" dirty="0"/>
              <a:t>Station 3 – Noise &amp; Community Faculties </a:t>
            </a:r>
          </a:p>
          <a:p>
            <a:pPr lvl="1"/>
            <a:r>
              <a:rPr lang="en-US" dirty="0"/>
              <a:t>Station 4 – Traffic &amp; Safety</a:t>
            </a:r>
          </a:p>
          <a:p>
            <a:pPr lvl="1"/>
            <a:r>
              <a:rPr lang="en-US" dirty="0"/>
              <a:t>Station 5- Wetlands &amp; Waterways</a:t>
            </a:r>
          </a:p>
          <a:p>
            <a:pPr lvl="1"/>
            <a:r>
              <a:rPr lang="en-US" dirty="0"/>
              <a:t>Station 6 – Conservation Areas</a:t>
            </a:r>
          </a:p>
          <a:p>
            <a:pPr lvl="1"/>
            <a:r>
              <a:rPr lang="en-US" dirty="0"/>
              <a:t>Station 7 – Historic Resources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56BB5-53BB-4E2C-B5FD-3409373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1026" name="79E6819E-517C-4130-9E45-81076C7A400C" descr="79E6819E-517C-4130-9E45-81076C7A400C">
            <a:extLst>
              <a:ext uri="{FF2B5EF4-FFF2-40B4-BE49-F238E27FC236}">
                <a16:creationId xmlns:a16="http://schemas.microsoft.com/office/drawing/2014/main" id="{021A0511-9DE9-4148-8659-F3073B1D1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5409" y="1621260"/>
            <a:ext cx="4724401" cy="361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559714"/>
      </p:ext>
    </p:extLst>
  </p:cSld>
  <p:clrMapOvr>
    <a:masterClrMapping/>
  </p:clrMapOvr>
</p:sld>
</file>

<file path=ppt/theme/theme1.xml><?xml version="1.0" encoding="utf-8"?>
<a:theme xmlns:a="http://schemas.openxmlformats.org/drawingml/2006/main" name="RIDOT PowerPoint template May 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RIDOT PowerPoint template May 2014.potx</Template>
  <TotalTime>7306</TotalTime>
  <Words>461</Words>
  <Application>Microsoft Office PowerPoint</Application>
  <PresentationFormat>On-screen Show (4:3)</PresentationFormat>
  <Paragraphs>99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Segoe UI</vt:lpstr>
      <vt:lpstr>RIDOT PowerPoint template May 2014</vt:lpstr>
      <vt:lpstr>Reconstruction of the Pell Bridge Approaches</vt:lpstr>
      <vt:lpstr>Agenda</vt:lpstr>
      <vt:lpstr>Project Study Area</vt:lpstr>
      <vt:lpstr>Project Purpose and Need</vt:lpstr>
      <vt:lpstr>Project Components</vt:lpstr>
      <vt:lpstr>Project Timeline</vt:lpstr>
      <vt:lpstr>Federal Environmental Review Process</vt:lpstr>
      <vt:lpstr>Examples of Environmental Resources Described and Evaluated </vt:lpstr>
      <vt:lpstr>Environmental Resources for Discussion </vt:lpstr>
      <vt:lpstr>Public Input</vt:lpstr>
      <vt:lpstr>Next Steps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Jessica Smith</dc:creator>
  <cp:lastModifiedBy>Pavao, Peter</cp:lastModifiedBy>
  <cp:revision>378</cp:revision>
  <cp:lastPrinted>2017-10-04T19:40:03Z</cp:lastPrinted>
  <dcterms:created xsi:type="dcterms:W3CDTF">2014-06-11T17:54:22Z</dcterms:created>
  <dcterms:modified xsi:type="dcterms:W3CDTF">2018-02-28T21:30:09Z</dcterms:modified>
</cp:coreProperties>
</file>